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16"/>
  </p:notesMasterIdLst>
  <p:sldIdLst>
    <p:sldId id="429" r:id="rId2"/>
    <p:sldId id="456" r:id="rId3"/>
    <p:sldId id="458" r:id="rId4"/>
    <p:sldId id="459" r:id="rId5"/>
    <p:sldId id="460" r:id="rId6"/>
    <p:sldId id="461" r:id="rId7"/>
    <p:sldId id="462" r:id="rId8"/>
    <p:sldId id="463" r:id="rId9"/>
    <p:sldId id="464" r:id="rId10"/>
    <p:sldId id="465" r:id="rId11"/>
    <p:sldId id="466" r:id="rId12"/>
    <p:sldId id="467" r:id="rId13"/>
    <p:sldId id="468" r:id="rId14"/>
    <p:sldId id="393" r:id="rId15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/>
        <a:ea typeface="굴림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imes New Roman"/>
        <a:ea typeface="굴림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imes New Roman"/>
        <a:ea typeface="굴림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imes New Roman"/>
        <a:ea typeface="굴림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imes New Roman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배찬민" initials="배" lastIdx="0" clrIdx="0"/>
  <p:cmAuthor id="2" name="한설 고" initials="한고" lastIdx="2" clrIdx="1">
    <p:extLst>
      <p:ext uri="{19B8F6BF-5375-455C-9EA6-DF929625EA0E}">
        <p15:presenceInfo xmlns:p15="http://schemas.microsoft.com/office/powerpoint/2012/main" userId="2892c982dbaa56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  <a:srgbClr val="FF6600"/>
    <a:srgbClr val="0000FF"/>
    <a:srgbClr val="9900FF"/>
    <a:srgbClr val="6600CC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6" autoAdjust="0"/>
    <p:restoredTop sz="95026" autoAdjust="0"/>
  </p:normalViewPr>
  <p:slideViewPr>
    <p:cSldViewPr>
      <p:cViewPr varScale="1">
        <p:scale>
          <a:sx n="113" d="100"/>
          <a:sy n="113" d="100"/>
        </p:scale>
        <p:origin x="145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452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4" d="100"/>
          <a:sy n="64" d="100"/>
        </p:scale>
        <p:origin x="-3432" y="-102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350" cy="493247"/>
          </a:xfrm>
          <a:prstGeom prst="rect">
            <a:avLst/>
          </a:prstGeom>
        </p:spPr>
        <p:txBody>
          <a:bodyPr vert="horz" lIns="89264" tIns="44632" rIns="89264" bIns="4463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778" y="1"/>
            <a:ext cx="2945350" cy="493247"/>
          </a:xfrm>
          <a:prstGeom prst="rect">
            <a:avLst/>
          </a:prstGeom>
        </p:spPr>
        <p:txBody>
          <a:bodyPr vert="horz" lIns="89264" tIns="44632" rIns="89264" bIns="44632" rtlCol="0"/>
          <a:lstStyle>
            <a:lvl1pPr algn="r">
              <a:defRPr sz="1200"/>
            </a:lvl1pPr>
          </a:lstStyle>
          <a:p>
            <a:fld id="{57764B8E-7EC0-4B59-8DA5-E04CAE3DB5F2}" type="datetimeFigureOut">
              <a:rPr lang="ko-KR" altLang="en-US" smtClean="0"/>
              <a:t>2023-10-26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264" tIns="44632" rIns="89264" bIns="4463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9" y="4690502"/>
            <a:ext cx="5438759" cy="4443878"/>
          </a:xfrm>
          <a:prstGeom prst="rect">
            <a:avLst/>
          </a:prstGeom>
        </p:spPr>
        <p:txBody>
          <a:bodyPr vert="horz" lIns="89264" tIns="44632" rIns="89264" bIns="4463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9453"/>
            <a:ext cx="2945350" cy="493247"/>
          </a:xfrm>
          <a:prstGeom prst="rect">
            <a:avLst/>
          </a:prstGeom>
        </p:spPr>
        <p:txBody>
          <a:bodyPr vert="horz" lIns="89264" tIns="44632" rIns="89264" bIns="4463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778" y="9379453"/>
            <a:ext cx="2945350" cy="493247"/>
          </a:xfrm>
          <a:prstGeom prst="rect">
            <a:avLst/>
          </a:prstGeom>
        </p:spPr>
        <p:txBody>
          <a:bodyPr vert="horz" lIns="89264" tIns="44632" rIns="89264" bIns="44632" rtlCol="0" anchor="b"/>
          <a:lstStyle>
            <a:lvl1pPr algn="r">
              <a:defRPr sz="1200"/>
            </a:lvl1pPr>
          </a:lstStyle>
          <a:p>
            <a:fld id="{420F09F9-D812-4758-8566-A65BCCCBDD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8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창업론에</a:t>
            </a:r>
            <a:r>
              <a:rPr lang="ko-KR" altLang="en-US" dirty="0"/>
              <a:t> 따르면 대중교통으로 접근하기 </a:t>
            </a:r>
            <a:r>
              <a:rPr lang="ko-KR" altLang="en-US" dirty="0" err="1"/>
              <a:t>편한지</a:t>
            </a:r>
            <a:r>
              <a:rPr lang="en-US" altLang="ko-KR" dirty="0"/>
              <a:t>, </a:t>
            </a:r>
            <a:r>
              <a:rPr lang="ko-KR" altLang="en-US" dirty="0"/>
              <a:t>주차장이 있는지에 대해서도 확인해야 한다고 한다 또 상권은 지역적 특성에 따라 역세권</a:t>
            </a:r>
            <a:r>
              <a:rPr lang="en-US" altLang="ko-KR" dirty="0"/>
              <a:t>, </a:t>
            </a:r>
            <a:r>
              <a:rPr lang="ko-KR" altLang="en-US" dirty="0"/>
              <a:t>아파트 단지</a:t>
            </a:r>
            <a:r>
              <a:rPr lang="en-US" altLang="ko-KR" dirty="0"/>
              <a:t>, </a:t>
            </a:r>
            <a:r>
              <a:rPr lang="ko-KR" altLang="en-US" dirty="0"/>
              <a:t>학원가 등으로 나누어지는데 학원에 대하 정보를 포함하고 있지 않은 것을 확인할 수 있다 행정동은 범위가 넓기 때문에 상권영역별로 데이터 분석 결과를 확인할 수 있게 하였다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F09F9-D812-4758-8566-A65BCCCBDD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513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창업론에</a:t>
            </a:r>
            <a:r>
              <a:rPr lang="ko-KR" altLang="en-US" dirty="0"/>
              <a:t> 따르면 대중교통으로 접근하기 </a:t>
            </a:r>
            <a:r>
              <a:rPr lang="ko-KR" altLang="en-US" dirty="0" err="1"/>
              <a:t>편한지</a:t>
            </a:r>
            <a:r>
              <a:rPr lang="en-US" altLang="ko-KR" dirty="0"/>
              <a:t>, </a:t>
            </a:r>
            <a:r>
              <a:rPr lang="ko-KR" altLang="en-US" dirty="0"/>
              <a:t>주차장이 있는지에 대해서도 확인해야 한다고 한다 또 상권은 지역적 특성에 따라 역세권</a:t>
            </a:r>
            <a:r>
              <a:rPr lang="en-US" altLang="ko-KR" dirty="0"/>
              <a:t>, </a:t>
            </a:r>
            <a:r>
              <a:rPr lang="ko-KR" altLang="en-US" dirty="0"/>
              <a:t>아파트 단지</a:t>
            </a:r>
            <a:r>
              <a:rPr lang="en-US" altLang="ko-KR" dirty="0"/>
              <a:t>, </a:t>
            </a:r>
            <a:r>
              <a:rPr lang="ko-KR" altLang="en-US" dirty="0"/>
              <a:t>학원가 등으로 나누어지는데 학원에 대하 정보를 포함하고 있지 않은 것을 확인할 수 있다 행정동은 범위가 넓기 때문에 상권영역별로 데이터 분석 결과를 확인할 수 있게 하였다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F09F9-D812-4758-8566-A65BCCCBDD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57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창업론에</a:t>
            </a:r>
            <a:r>
              <a:rPr lang="ko-KR" altLang="en-US" dirty="0"/>
              <a:t> 따르면 대중교통으로 접근하기 </a:t>
            </a:r>
            <a:r>
              <a:rPr lang="ko-KR" altLang="en-US" dirty="0" err="1"/>
              <a:t>편한지</a:t>
            </a:r>
            <a:r>
              <a:rPr lang="en-US" altLang="ko-KR" dirty="0"/>
              <a:t>, </a:t>
            </a:r>
            <a:r>
              <a:rPr lang="ko-KR" altLang="en-US" dirty="0"/>
              <a:t>주차장이 있는지에 대해서도 확인해야 한다고 한다 또 상권은 지역적 특성에 따라 역세권</a:t>
            </a:r>
            <a:r>
              <a:rPr lang="en-US" altLang="ko-KR" dirty="0"/>
              <a:t>, </a:t>
            </a:r>
            <a:r>
              <a:rPr lang="ko-KR" altLang="en-US" dirty="0"/>
              <a:t>아파트 단지</a:t>
            </a:r>
            <a:r>
              <a:rPr lang="en-US" altLang="ko-KR" dirty="0"/>
              <a:t>, </a:t>
            </a:r>
            <a:r>
              <a:rPr lang="ko-KR" altLang="en-US" dirty="0"/>
              <a:t>학원가 등으로 나누어지는데 학원에 대하 정보를 포함하고 있지 않은 것을 확인할 수 있다 행정동은 범위가 넓기 때문에 상권영역별로 데이터 분석 결과를 확인할 수 있게 하였다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F09F9-D812-4758-8566-A65BCCCBDD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408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창업론에</a:t>
            </a:r>
            <a:r>
              <a:rPr lang="ko-KR" altLang="en-US" dirty="0"/>
              <a:t> 따르면 대중교통으로 접근하기 </a:t>
            </a:r>
            <a:r>
              <a:rPr lang="ko-KR" altLang="en-US" dirty="0" err="1"/>
              <a:t>편한지</a:t>
            </a:r>
            <a:r>
              <a:rPr lang="en-US" altLang="ko-KR" dirty="0"/>
              <a:t>, </a:t>
            </a:r>
            <a:r>
              <a:rPr lang="ko-KR" altLang="en-US" dirty="0"/>
              <a:t>주차장이 있는지에 대해서도 확인해야 한다고 한다 또 상권은 지역적 특성에 따라 역세권</a:t>
            </a:r>
            <a:r>
              <a:rPr lang="en-US" altLang="ko-KR" dirty="0"/>
              <a:t>, </a:t>
            </a:r>
            <a:r>
              <a:rPr lang="ko-KR" altLang="en-US" dirty="0"/>
              <a:t>아파트 단지</a:t>
            </a:r>
            <a:r>
              <a:rPr lang="en-US" altLang="ko-KR" dirty="0"/>
              <a:t>, </a:t>
            </a:r>
            <a:r>
              <a:rPr lang="ko-KR" altLang="en-US" dirty="0"/>
              <a:t>학원가 등으로 나누어지는데 학원에 대하 정보를 포함하고 있지 않은 것을 확인할 수 있다 행정동은 범위가 넓기 때문에 상권영역별로 데이터 분석 결과를 확인할 수 있게 하였다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F09F9-D812-4758-8566-A65BCCCBDD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400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창업론에</a:t>
            </a:r>
            <a:r>
              <a:rPr lang="ko-KR" altLang="en-US" dirty="0"/>
              <a:t> 따르면 대중교통으로 접근하기 </a:t>
            </a:r>
            <a:r>
              <a:rPr lang="ko-KR" altLang="en-US" dirty="0" err="1"/>
              <a:t>편한지</a:t>
            </a:r>
            <a:r>
              <a:rPr lang="en-US" altLang="ko-KR" dirty="0"/>
              <a:t>, </a:t>
            </a:r>
            <a:r>
              <a:rPr lang="ko-KR" altLang="en-US" dirty="0"/>
              <a:t>주차장이 있는지에 대해서도 확인해야 한다고 한다 또 상권은 지역적 특성에 따라 역세권</a:t>
            </a:r>
            <a:r>
              <a:rPr lang="en-US" altLang="ko-KR" dirty="0"/>
              <a:t>, </a:t>
            </a:r>
            <a:r>
              <a:rPr lang="ko-KR" altLang="en-US" dirty="0"/>
              <a:t>아파트 단지</a:t>
            </a:r>
            <a:r>
              <a:rPr lang="en-US" altLang="ko-KR" dirty="0"/>
              <a:t>, </a:t>
            </a:r>
            <a:r>
              <a:rPr lang="ko-KR" altLang="en-US" dirty="0"/>
              <a:t>학원가 등으로 나누어지는데 학원에 대하 정보를 포함하고 있지 않은 것을 확인할 수 있다 행정동은 범위가 넓기 때문에 상권영역별로 데이터 분석 결과를 확인할 수 있게 하였다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F09F9-D812-4758-8566-A65BCCCBDD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361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창업론에</a:t>
            </a:r>
            <a:r>
              <a:rPr lang="ko-KR" altLang="en-US" dirty="0"/>
              <a:t> 따르면 대중교통으로 접근하기 </a:t>
            </a:r>
            <a:r>
              <a:rPr lang="ko-KR" altLang="en-US" dirty="0" err="1"/>
              <a:t>편한지</a:t>
            </a:r>
            <a:r>
              <a:rPr lang="en-US" altLang="ko-KR" dirty="0"/>
              <a:t>, </a:t>
            </a:r>
            <a:r>
              <a:rPr lang="ko-KR" altLang="en-US" dirty="0"/>
              <a:t>주차장이 있는지에 대해서도 확인해야 한다고 한다 또 상권은 지역적 특성에 따라 역세권</a:t>
            </a:r>
            <a:r>
              <a:rPr lang="en-US" altLang="ko-KR" dirty="0"/>
              <a:t>, </a:t>
            </a:r>
            <a:r>
              <a:rPr lang="ko-KR" altLang="en-US" dirty="0"/>
              <a:t>아파트 단지</a:t>
            </a:r>
            <a:r>
              <a:rPr lang="en-US" altLang="ko-KR" dirty="0"/>
              <a:t>, </a:t>
            </a:r>
            <a:r>
              <a:rPr lang="ko-KR" altLang="en-US" dirty="0"/>
              <a:t>학원가 등으로 나누어지는데 학원에 대하 정보를 포함하고 있지 않은 것을 확인할 수 있다 행정동은 범위가 넓기 때문에 상권영역별로 데이터 분석 결과를 확인할 수 있게 하였다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F09F9-D812-4758-8566-A65BCCCBDD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8145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창업론에</a:t>
            </a:r>
            <a:r>
              <a:rPr lang="ko-KR" altLang="en-US" dirty="0"/>
              <a:t> 따르면 대중교통으로 접근하기 </a:t>
            </a:r>
            <a:r>
              <a:rPr lang="ko-KR" altLang="en-US" dirty="0" err="1"/>
              <a:t>편한지</a:t>
            </a:r>
            <a:r>
              <a:rPr lang="en-US" altLang="ko-KR" dirty="0"/>
              <a:t>, </a:t>
            </a:r>
            <a:r>
              <a:rPr lang="ko-KR" altLang="en-US" dirty="0"/>
              <a:t>주차장이 있는지에 대해서도 확인해야 한다고 한다 또 상권은 지역적 특성에 따라 역세권</a:t>
            </a:r>
            <a:r>
              <a:rPr lang="en-US" altLang="ko-KR" dirty="0"/>
              <a:t>, </a:t>
            </a:r>
            <a:r>
              <a:rPr lang="ko-KR" altLang="en-US" dirty="0"/>
              <a:t>아파트 단지</a:t>
            </a:r>
            <a:r>
              <a:rPr lang="en-US" altLang="ko-KR" dirty="0"/>
              <a:t>, </a:t>
            </a:r>
            <a:r>
              <a:rPr lang="ko-KR" altLang="en-US" dirty="0"/>
              <a:t>학원가 등으로 나누어지는데 학원에 대하 정보를 포함하고 있지 않은 것을 확인할 수 있다 행정동은 범위가 넓기 때문에 상권영역별로 데이터 분석 결과를 확인할 수 있게 하였다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0F09F9-D812-4758-8566-A65BCCCBDD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38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 rot="5400000">
            <a:off x="-2432843" y="2432843"/>
            <a:ext cx="5334000" cy="468313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 rot="16200000">
            <a:off x="-1194593" y="1250156"/>
            <a:ext cx="2808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000" b="1" i="1">
                <a:solidFill>
                  <a:srgbClr val="000066"/>
                </a:solidFill>
              </a:rPr>
              <a:t>Computer System</a:t>
            </a:r>
            <a:r>
              <a:rPr lang="en-US" altLang="ko-KR" sz="2000" b="1" i="1">
                <a:solidFill>
                  <a:srgbClr val="0000FF"/>
                </a:solidFill>
              </a:rPr>
              <a:t>  </a:t>
            </a:r>
            <a:r>
              <a:rPr lang="en-US" altLang="ko-KR" sz="2000" b="1" i="1">
                <a:solidFill>
                  <a:schemeClr val="bg1"/>
                </a:solidFill>
              </a:rPr>
              <a:t>Lab.</a:t>
            </a: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 rot="16200000">
            <a:off x="-373062" y="5205413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600" b="1" i="1">
                <a:solidFill>
                  <a:srgbClr val="000066"/>
                </a:solidFill>
              </a:rPr>
              <a:t>University</a:t>
            </a:r>
            <a:endParaRPr lang="en-US" altLang="ko-KR" sz="1600" b="1" i="1">
              <a:solidFill>
                <a:schemeClr val="bg1"/>
              </a:solidFill>
            </a:endParaRPr>
          </a:p>
        </p:txBody>
      </p:sp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5805488"/>
            <a:ext cx="381000" cy="9239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51202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1752600"/>
            <a:ext cx="7772400" cy="1981200"/>
          </a:xfrm>
        </p:spPr>
        <p:txBody>
          <a:bodyPr anchor="ctr" anchorCtr="1">
            <a:normAutofit/>
          </a:bodyPr>
          <a:lstStyle>
            <a:lvl1pPr algn="ctr">
              <a:defRPr/>
            </a:lvl1pPr>
          </a:lstStyle>
          <a:p>
            <a:r>
              <a:rPr lang="ko-KR" altLang="en-US" dirty="0"/>
              <a:t>세미나 제목</a:t>
            </a:r>
            <a:endParaRPr lang="en-US" altLang="ko-KR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ko-KR" altLang="en-US" dirty="0"/>
              <a:t>소속</a:t>
            </a:r>
            <a:r>
              <a:rPr lang="en-US" altLang="ko-KR" dirty="0"/>
              <a:t>/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이름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charset="-127"/>
              </a:defRPr>
            </a:lvl1pPr>
          </a:lstStyle>
          <a:p>
            <a:pPr>
              <a:defRPr/>
            </a:pPr>
            <a:fld id="{87A7431B-603E-467D-882E-3062B6363EC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>
          <a:xfrm>
            <a:off x="838200" y="1676400"/>
            <a:ext cx="7772400" cy="76200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>
              <a:solidFill>
                <a:schemeClr val="accent2"/>
              </a:solidFill>
              <a:latin typeface="굴림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>
          <a:xfrm>
            <a:off x="1116013" y="3548063"/>
            <a:ext cx="7272337" cy="87312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>
              <a:solidFill>
                <a:schemeClr val="accent2"/>
              </a:solidFill>
              <a:latin typeface="굴림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 rot="16200000">
            <a:off x="-1194593" y="1250156"/>
            <a:ext cx="2808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000" b="1" i="1">
                <a:solidFill>
                  <a:srgbClr val="000066"/>
                </a:solidFill>
              </a:rPr>
              <a:t>Computer System</a:t>
            </a:r>
            <a:r>
              <a:rPr lang="en-US" altLang="ko-KR" sz="2000" b="1" i="1">
                <a:solidFill>
                  <a:srgbClr val="0000FF"/>
                </a:solidFill>
              </a:rPr>
              <a:t>  </a:t>
            </a:r>
            <a:r>
              <a:rPr lang="en-US" altLang="ko-KR" sz="2000" b="1" i="1">
                <a:solidFill>
                  <a:schemeClr val="bg1"/>
                </a:solidFill>
              </a:rPr>
              <a:t>Lab.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 rot="16200000">
            <a:off x="-373062" y="5205413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600" b="1" i="1">
                <a:solidFill>
                  <a:srgbClr val="000066"/>
                </a:solidFill>
              </a:rPr>
              <a:t>University</a:t>
            </a:r>
            <a:endParaRPr lang="en-US" altLang="ko-KR" sz="1600" b="1" i="1">
              <a:solidFill>
                <a:schemeClr val="bg1"/>
              </a:solidFill>
            </a:endParaRPr>
          </a:p>
        </p:txBody>
      </p:sp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5805488"/>
            <a:ext cx="381000" cy="9239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16" name="Rectangle 4"/>
          <p:cNvSpPr>
            <a:spLocks noChangeArrowheads="1"/>
          </p:cNvSpPr>
          <p:nvPr/>
        </p:nvSpPr>
        <p:spPr>
          <a:xfrm>
            <a:off x="838200" y="1676400"/>
            <a:ext cx="7772400" cy="76200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>
              <a:solidFill>
                <a:schemeClr val="accent2"/>
              </a:solidFill>
              <a:latin typeface="굴림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>
          <a:xfrm>
            <a:off x="1116013" y="3548063"/>
            <a:ext cx="7272337" cy="87312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>
              <a:solidFill>
                <a:schemeClr val="accent2"/>
              </a:solidFill>
              <a:latin typeface="굴림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 userDrawn="1"/>
        </p:nvSpPr>
        <p:spPr bwMode="auto">
          <a:xfrm rot="16200000">
            <a:off x="-1194593" y="1250156"/>
            <a:ext cx="2808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2000" b="1" i="1">
                <a:solidFill>
                  <a:srgbClr val="000066"/>
                </a:solidFill>
              </a:rPr>
              <a:t>Computer System</a:t>
            </a:r>
            <a:r>
              <a:rPr lang="en-US" altLang="ko-KR" sz="2000" b="1" i="1">
                <a:solidFill>
                  <a:srgbClr val="0000FF"/>
                </a:solidFill>
              </a:rPr>
              <a:t>  </a:t>
            </a:r>
            <a:r>
              <a:rPr lang="en-US" altLang="ko-KR" sz="2000" b="1" i="1">
                <a:solidFill>
                  <a:schemeClr val="bg1"/>
                </a:solidFill>
              </a:rPr>
              <a:t>Lab.</a:t>
            </a:r>
          </a:p>
        </p:txBody>
      </p:sp>
      <p:sp>
        <p:nvSpPr>
          <p:cNvPr id="19" name="Text Box 15"/>
          <p:cNvSpPr txBox="1">
            <a:spLocks noChangeArrowheads="1"/>
          </p:cNvSpPr>
          <p:nvPr userDrawn="1"/>
        </p:nvSpPr>
        <p:spPr bwMode="auto">
          <a:xfrm rot="16200000">
            <a:off x="-373062" y="5205413"/>
            <a:ext cx="12954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600" b="1" i="1">
                <a:solidFill>
                  <a:srgbClr val="000066"/>
                </a:solidFill>
              </a:rPr>
              <a:t>University</a:t>
            </a:r>
            <a:endParaRPr lang="en-US" altLang="ko-KR" sz="1600" b="1" i="1">
              <a:solidFill>
                <a:schemeClr val="bg1"/>
              </a:solidFill>
            </a:endParaRPr>
          </a:p>
        </p:txBody>
      </p:sp>
      <p:pic>
        <p:nvPicPr>
          <p:cNvPr id="20" name="Picture 16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25" y="5805488"/>
            <a:ext cx="381000" cy="9239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1" name="Rectangle 4"/>
          <p:cNvSpPr>
            <a:spLocks noChangeArrowheads="1"/>
          </p:cNvSpPr>
          <p:nvPr userDrawn="1"/>
        </p:nvSpPr>
        <p:spPr>
          <a:xfrm>
            <a:off x="838200" y="1676400"/>
            <a:ext cx="7772400" cy="76200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>
              <a:solidFill>
                <a:schemeClr val="accent2"/>
              </a:solidFill>
              <a:latin typeface="굴림"/>
            </a:endParaRPr>
          </a:p>
        </p:txBody>
      </p:sp>
      <p:sp>
        <p:nvSpPr>
          <p:cNvPr id="22" name="Rectangle 5"/>
          <p:cNvSpPr>
            <a:spLocks noChangeArrowheads="1"/>
          </p:cNvSpPr>
          <p:nvPr userDrawn="1"/>
        </p:nvSpPr>
        <p:spPr>
          <a:xfrm>
            <a:off x="1116013" y="3548063"/>
            <a:ext cx="7272337" cy="87312"/>
          </a:xfrm>
          <a:prstGeom prst="rect">
            <a:avLst/>
          </a:prstGeom>
          <a:solidFill>
            <a:srgbClr val="003E7C"/>
          </a:solidFill>
          <a:ln w="9525">
            <a:noFill/>
            <a:miter/>
          </a:ln>
        </p:spPr>
        <p:txBody>
          <a:bodyPr wrap="none" anchor="ctr"/>
          <a:lstStyle/>
          <a:p>
            <a:pPr algn="ctr"/>
            <a:endParaRPr lang="en-US" altLang="ko-KR">
              <a:solidFill>
                <a:schemeClr val="accent2"/>
              </a:solidFill>
              <a:latin typeface="굴림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9588" y="188913"/>
            <a:ext cx="2033587" cy="6135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55650" y="188913"/>
            <a:ext cx="5951538" cy="6135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"/>
          <p:cNvSpPr>
            <a:spLocks noChangeArrowheads="1"/>
          </p:cNvSpPr>
          <p:nvPr/>
        </p:nvSpPr>
        <p:spPr bwMode="gray">
          <a:xfrm>
            <a:off x="804863" y="1484313"/>
            <a:ext cx="8088312" cy="4892675"/>
          </a:xfrm>
          <a:prstGeom prst="ellipse">
            <a:avLst/>
          </a:prstGeom>
          <a:gradFill rotWithShape="0">
            <a:gsLst>
              <a:gs pos="0">
                <a:srgbClr val="FFFF99"/>
              </a:gs>
              <a:gs pos="100000">
                <a:srgbClr val="FFFFFF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</a:ln>
        </p:spPr>
        <p:txBody>
          <a:bodyPr wrap="none" anchor="ctr"/>
          <a:lstStyle/>
          <a:p>
            <a:pPr algn="ctr"/>
            <a:endParaRPr lang="ko-KR" altLang="en-US"/>
          </a:p>
        </p:txBody>
      </p:sp>
      <p:pic>
        <p:nvPicPr>
          <p:cNvPr id="4" name="Picture 4" descr="PE01962_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1319213" y="3810000"/>
            <a:ext cx="2362200" cy="22415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gray">
          <a:xfrm>
            <a:off x="4643438" y="2468563"/>
            <a:ext cx="3961010" cy="2031325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CC99FF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/>
          </a:ln>
          <a:effectLst>
            <a:outerShdw dist="107763" dir="8100000" algn="ctr" rotWithShape="0">
              <a:srgbClr val="868686"/>
            </a:outerShdw>
          </a:effectLst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Arial"/>
                <a:ea typeface="굴림"/>
              </a:rPr>
              <a:t>Please contact :</a:t>
            </a:r>
          </a:p>
          <a:p>
            <a:endParaRPr lang="en-US" altLang="ko-KR" sz="1800" b="1" dirty="0">
              <a:latin typeface="Arial"/>
              <a:ea typeface="굴림"/>
            </a:endParaRPr>
          </a:p>
          <a:p>
            <a:r>
              <a:rPr lang="ko-KR" altLang="en-US" sz="1800" b="1">
                <a:latin typeface="HY헤드라인M"/>
                <a:ea typeface="HY헤드라인M"/>
              </a:rPr>
              <a:t>강민서</a:t>
            </a:r>
            <a:endParaRPr lang="en-US" altLang="ko-KR" sz="1800" b="1" dirty="0">
              <a:latin typeface="HY헤드라인M"/>
              <a:ea typeface="HY헤드라인M"/>
            </a:endParaRPr>
          </a:p>
          <a:p>
            <a:r>
              <a:rPr lang="ko-KR" altLang="en-US" sz="1800" b="1" dirty="0">
                <a:latin typeface="HY헤드라인M"/>
                <a:ea typeface="HY헤드라인M"/>
              </a:rPr>
              <a:t>순천향대학교 컴퓨터학부</a:t>
            </a:r>
          </a:p>
          <a:p>
            <a:r>
              <a:rPr lang="ko-KR" altLang="en-US" sz="1800" b="1" dirty="0">
                <a:latin typeface="HY헤드라인M"/>
                <a:ea typeface="HY헤드라인M"/>
              </a:rPr>
              <a:t>멀티미디어관 </a:t>
            </a:r>
            <a:r>
              <a:rPr lang="en-US" altLang="ko-KR" sz="1800" b="1" dirty="0">
                <a:latin typeface="HY헤드라인M"/>
                <a:ea typeface="HY헤드라인M"/>
              </a:rPr>
              <a:t>M606</a:t>
            </a:r>
          </a:p>
          <a:p>
            <a:endParaRPr lang="en-US" altLang="ko-KR" sz="1800" b="1" dirty="0">
              <a:latin typeface="HY헤드라인M"/>
              <a:ea typeface="HY헤드라인M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>
                <a:latin typeface="Arial"/>
                <a:ea typeface="굴림"/>
              </a:rPr>
              <a:t>Email : </a:t>
            </a:r>
            <a:r>
              <a:rPr lang="en-US" altLang="ko-KR" sz="1800" b="1" kern="0" spc="0"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a01063294905</a:t>
            </a:r>
            <a:r>
              <a:rPr lang="en-US" altLang="ko-KR" sz="1800" b="1">
                <a:latin typeface="Arial"/>
                <a:ea typeface="굴림"/>
              </a:rPr>
              <a:t>@gmail.com</a:t>
            </a:r>
            <a:endParaRPr lang="ko-KR" altLang="en-US" sz="1800" b="1" dirty="0">
              <a:latin typeface="Arial"/>
              <a:ea typeface="굴림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55576" y="116632"/>
            <a:ext cx="5328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i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+mn-ea"/>
                <a:cs typeface="Times New Roman"/>
              </a:rPr>
              <a:t>Question?</a:t>
            </a:r>
            <a:endParaRPr lang="ko-KR" altLang="en-US" sz="4000" b="1" i="1"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b="0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28675" y="1052513"/>
            <a:ext cx="3919538" cy="5272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00613" y="1052513"/>
            <a:ext cx="3919537" cy="52720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188913"/>
            <a:ext cx="8137525" cy="6477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유형을 편집하려면 누르십시오</a:t>
            </a:r>
            <a:r>
              <a:rPr lang="en-US" altLang="ko-KR"/>
              <a:t>. 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1052513"/>
            <a:ext cx="7991475" cy="527208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문자열 유형을 편집하려면 누르십시오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세째 수준</a:t>
            </a:r>
          </a:p>
          <a:p>
            <a:pPr lvl="3"/>
            <a:r>
              <a:rPr lang="ko-KR" altLang="en-US"/>
              <a:t>네째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>
          <a:xfrm>
            <a:off x="684213" y="908050"/>
            <a:ext cx="8459787" cy="69850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rgbClr val="000066"/>
              </a:gs>
            </a:gsLst>
            <a:lin ang="0" scaled="1"/>
          </a:gradFill>
          <a:ln w="9525">
            <a:noFill/>
            <a:miter/>
          </a:ln>
          <a:effectLst/>
        </p:spPr>
        <p:txBody>
          <a:bodyPr wrap="none" anchor="ctr"/>
          <a:lstStyle/>
          <a:p>
            <a:pPr algn="ctr"/>
            <a:endParaRPr lang="ko-KR" altLang="en-US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>
          <a:xfrm>
            <a:off x="6988175" y="6477000"/>
            <a:ext cx="1905000" cy="3810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/>
          <a:lstStyle/>
          <a:p>
            <a:pPr algn="r"/>
            <a:fld id="{467224BF-58AA-4D3F-AC6F-AA05367478A1}" type="slidenum">
              <a:rPr lang="en-US" altLang="ko-KR" sz="1400"/>
              <a:pPr algn="r"/>
              <a:t>‹#›</a:t>
            </a:fld>
            <a:endParaRPr lang="en-US" altLang="ko-KR" sz="1400"/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>
          <a:xfrm rot="5400000">
            <a:off x="-2432843" y="2432843"/>
            <a:ext cx="5334000" cy="468313"/>
          </a:xfrm>
          <a:prstGeom prst="rect">
            <a:avLst/>
          </a:prstGeom>
          <a:gradFill rotWithShape="0">
            <a:gsLst>
              <a:gs pos="0">
                <a:srgbClr val="000066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/>
          </a:ln>
          <a:effectLst/>
        </p:spPr>
        <p:txBody>
          <a:bodyPr wrap="none" anchor="ctr"/>
          <a:lstStyle/>
          <a:p>
            <a:pPr algn="ctr"/>
            <a:endParaRPr lang="ko-KR" altLang="en-US"/>
          </a:p>
        </p:txBody>
      </p:sp>
      <p:sp>
        <p:nvSpPr>
          <p:cNvPr id="50195" name="Text Box 19"/>
          <p:cNvSpPr txBox="1">
            <a:spLocks noChangeArrowheads="1"/>
          </p:cNvSpPr>
          <p:nvPr/>
        </p:nvSpPr>
        <p:spPr>
          <a:xfrm rot="16200000">
            <a:off x="-1194593" y="1250156"/>
            <a:ext cx="2808288" cy="3968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ko-KR" sz="2000" b="1" i="1">
                <a:solidFill>
                  <a:srgbClr val="000066"/>
                </a:solidFill>
              </a:rPr>
              <a:t>Computer System</a:t>
            </a:r>
            <a:r>
              <a:rPr lang="en-US" altLang="ko-KR" sz="2000" b="1" i="1">
                <a:solidFill>
                  <a:srgbClr val="0000FF"/>
                </a:solidFill>
              </a:rPr>
              <a:t>  </a:t>
            </a:r>
            <a:r>
              <a:rPr lang="en-US" altLang="ko-KR" sz="2000" b="1" i="1">
                <a:solidFill>
                  <a:schemeClr val="bg1"/>
                </a:solidFill>
              </a:rPr>
              <a:t>Lab.</a:t>
            </a:r>
          </a:p>
        </p:txBody>
      </p:sp>
      <p:sp>
        <p:nvSpPr>
          <p:cNvPr id="50196" name="Text Box 20"/>
          <p:cNvSpPr txBox="1">
            <a:spLocks noChangeArrowheads="1"/>
          </p:cNvSpPr>
          <p:nvPr/>
        </p:nvSpPr>
        <p:spPr>
          <a:xfrm rot="16200000">
            <a:off x="-373062" y="5205413"/>
            <a:ext cx="1295400" cy="33655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ko-KR" sz="1600" b="1" i="1">
                <a:solidFill>
                  <a:srgbClr val="000066"/>
                </a:solidFill>
              </a:rPr>
              <a:t>University</a:t>
            </a:r>
            <a:endParaRPr lang="en-US" altLang="ko-KR" sz="1600" b="1" i="1">
              <a:solidFill>
                <a:schemeClr val="bg1"/>
              </a:solidFill>
            </a:endParaRPr>
          </a:p>
        </p:txBody>
      </p:sp>
      <p:pic>
        <p:nvPicPr>
          <p:cNvPr id="1033" name="Picture 21"/>
          <p:cNvPicPr>
            <a:picLocks noChangeAspect="1" noChangeArrowheads="1"/>
          </p:cNvPicPr>
          <p:nvPr/>
        </p:nvPicPr>
        <p:blipFill rotWithShape="1">
          <a:blip r:embed="rId13" cstate="print"/>
          <a:srcRect/>
          <a:stretch>
            <a:fillRect/>
          </a:stretch>
        </p:blipFill>
        <p:spPr>
          <a:xfrm>
            <a:off x="34925" y="5805488"/>
            <a:ext cx="381000" cy="923925"/>
          </a:xfrm>
          <a:prstGeom prst="rect">
            <a:avLst/>
          </a:prstGeom>
          <a:noFill/>
          <a:ln w="28575" algn="ctr">
            <a:noFill/>
            <a:miter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8" r:id="rId7"/>
    <p:sldLayoutId id="2147483759" r:id="rId8"/>
    <p:sldLayoutId id="2147483760" r:id="rId9"/>
    <p:sldLayoutId id="2147483761" r:id="rId10"/>
    <p:sldLayoutId id="2147483745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4000" b="1" i="1">
          <a:solidFill>
            <a:srgbClr val="000066"/>
          </a:solidFill>
          <a:latin typeface="HY헤드라인M"/>
          <a:ea typeface="HY헤드라인M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SzPct val="80000"/>
        <a:buFont typeface="Wingdings"/>
        <a:buChar char="u"/>
        <a:defRPr kumimoji="1"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SzPct val="110000"/>
        <a:buFont typeface="Wingdings"/>
        <a:buChar char="ü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Wingdings"/>
        <a:buChar char="Ø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C61D7-E0F3-4777-8726-7F1E76229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상권분석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623A7F-6E61-4C68-8518-0CB891D30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1560" y="4509120"/>
            <a:ext cx="6400800" cy="1752600"/>
          </a:xfrm>
        </p:spPr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컴퓨터공학과</a:t>
            </a:r>
            <a:r>
              <a:rPr lang="en-US" altLang="ko-KR" dirty="0"/>
              <a:t>/23.10.26/</a:t>
            </a:r>
            <a:r>
              <a:rPr lang="ko-KR" altLang="en-US" dirty="0"/>
              <a:t>강민서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C26414-A102-48A0-B3BE-B35723AA7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_x596017944">
            <a:extLst>
              <a:ext uri="{FF2B5EF4-FFF2-40B4-BE49-F238E27FC236}">
                <a16:creationId xmlns:a16="http://schemas.microsoft.com/office/drawing/2014/main" id="{F357016D-AA4C-4075-A110-30B35B6DE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343400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순천향대학교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컴퓨터시스템연구실</a:t>
            </a:r>
            <a:endParaRPr kumimoji="0" lang="ko-KR" altLang="ko-KR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78565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22677" y="1196752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3</a:t>
            </a:r>
            <a:r>
              <a:rPr lang="ko-KR" altLang="en-US" sz="1600" b="0" i="0" dirty="0">
                <a:solidFill>
                  <a:schemeClr val="tx1"/>
                </a:solidFill>
              </a:rPr>
              <a:t>장 분산 빅데이터 시스템 </a:t>
            </a:r>
            <a:r>
              <a:rPr lang="en-US" altLang="ko-KR" sz="1600" b="0" i="0" dirty="0">
                <a:solidFill>
                  <a:schemeClr val="tx1"/>
                </a:solidFill>
              </a:rPr>
              <a:t>- docker </a:t>
            </a:r>
            <a:r>
              <a:rPr lang="ko-KR" altLang="en-US" sz="1600" b="0" i="0" dirty="0">
                <a:solidFill>
                  <a:schemeClr val="tx1"/>
                </a:solidFill>
              </a:rPr>
              <a:t>구성</a:t>
            </a:r>
            <a:endParaRPr lang="en-US" altLang="ko-KR" sz="1600" b="0" i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0B4784-A491-14D0-325A-26C2571D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04638"/>
            <a:ext cx="4948095" cy="46740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29DEA4-674D-10B2-7E49-E6601C8B8F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2686910"/>
            <a:ext cx="2781830" cy="310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97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22677" y="1196752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4</a:t>
            </a:r>
            <a:r>
              <a:rPr lang="ko-KR" altLang="en-US" sz="1600" b="0" i="0" dirty="0">
                <a:solidFill>
                  <a:schemeClr val="tx1"/>
                </a:solidFill>
              </a:rPr>
              <a:t>장 상권분석 서비스 시나리오</a:t>
            </a:r>
            <a:endParaRPr lang="en-US" altLang="ko-KR" sz="1600" b="0" i="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8846CB-5E30-CBB5-E599-D5A5DB8DB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268" y="2564904"/>
            <a:ext cx="727428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10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22677" y="1196752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4</a:t>
            </a:r>
            <a:r>
              <a:rPr lang="ko-KR" altLang="en-US" sz="1600" b="0" i="0" dirty="0">
                <a:solidFill>
                  <a:schemeClr val="tx1"/>
                </a:solidFill>
              </a:rPr>
              <a:t>장 상권분석 서비스 시나리오 </a:t>
            </a:r>
            <a:r>
              <a:rPr lang="en-US" altLang="ko-KR" sz="1600" b="0" i="0" dirty="0">
                <a:solidFill>
                  <a:schemeClr val="tx1"/>
                </a:solidFill>
              </a:rPr>
              <a:t>–</a:t>
            </a:r>
            <a:r>
              <a:rPr lang="ko-KR" altLang="en-US" sz="1600" b="0" i="0" dirty="0">
                <a:solidFill>
                  <a:schemeClr val="tx1"/>
                </a:solidFill>
              </a:rPr>
              <a:t>사용자 관점</a:t>
            </a:r>
            <a:endParaRPr lang="en-US" altLang="ko-KR" sz="1600" b="0" i="0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61A3A2-3B7A-6F58-188F-707ECDD27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132856"/>
            <a:ext cx="6696744" cy="352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55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22677" y="1196752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</a:rPr>
              <a:t>논문</a:t>
            </a:r>
            <a:endParaRPr lang="en-US" altLang="ko-KR" sz="1600" b="0" i="0" dirty="0">
              <a:solidFill>
                <a:schemeClr val="tx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BA4EBAB-B2B8-0D3E-C67C-785A2A1AE506}"/>
              </a:ext>
            </a:extLst>
          </p:cNvPr>
          <p:cNvSpPr txBox="1">
            <a:spLocks/>
          </p:cNvSpPr>
          <p:nvPr/>
        </p:nvSpPr>
        <p:spPr>
          <a:xfrm>
            <a:off x="1259632" y="3717032"/>
            <a:ext cx="3888432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상권 분산 빅데이터 서비스 시스템 구현</a:t>
            </a:r>
            <a:endParaRPr lang="en-US" altLang="ko-KR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1</a:t>
            </a:r>
            <a:r>
              <a:rPr lang="ko-KR" altLang="en-US" sz="1600" b="0" i="0" dirty="0">
                <a:solidFill>
                  <a:schemeClr val="tx1"/>
                </a:solidFill>
              </a:rPr>
              <a:t>장 서론</a:t>
            </a:r>
            <a:endParaRPr lang="en-US" altLang="ko-KR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2</a:t>
            </a:r>
            <a:r>
              <a:rPr lang="ko-KR" altLang="en-US" sz="1600" b="0" i="0" dirty="0">
                <a:solidFill>
                  <a:schemeClr val="tx1"/>
                </a:solidFill>
              </a:rPr>
              <a:t>장 이론적 배경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2.1 MongoDB Clusters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2.2 Celery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2.3 docker</a:t>
            </a:r>
          </a:p>
          <a:p>
            <a:pPr>
              <a:lnSpc>
                <a:spcPct val="150000"/>
              </a:lnSpc>
            </a:pPr>
            <a:endParaRPr lang="en-US" altLang="ko-KR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3</a:t>
            </a:r>
            <a:r>
              <a:rPr lang="ko-KR" altLang="en-US" sz="1600" b="0" i="0" dirty="0">
                <a:solidFill>
                  <a:schemeClr val="tx1"/>
                </a:solidFill>
              </a:rPr>
              <a:t>장 분산 빅데이터 시스템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3.1 </a:t>
            </a:r>
            <a:r>
              <a:rPr lang="ko-KR" altLang="en-US" sz="1600" b="0" i="0" dirty="0">
                <a:solidFill>
                  <a:schemeClr val="tx1"/>
                </a:solidFill>
              </a:rPr>
              <a:t>분산 데이터베이스</a:t>
            </a:r>
            <a:endParaRPr lang="en-US" altLang="ko-KR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3.2 </a:t>
            </a:r>
            <a:r>
              <a:rPr lang="ko-KR" altLang="en-US" sz="1600" b="0" i="0" dirty="0">
                <a:solidFill>
                  <a:schemeClr val="tx1"/>
                </a:solidFill>
              </a:rPr>
              <a:t>분산 시스템 구축</a:t>
            </a:r>
            <a:endParaRPr lang="en-US" altLang="ko-KR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600" b="0" i="0" dirty="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9F60BE5-B3D1-62EF-9AD2-59505A106226}"/>
              </a:ext>
            </a:extLst>
          </p:cNvPr>
          <p:cNvSpPr txBox="1">
            <a:spLocks/>
          </p:cNvSpPr>
          <p:nvPr/>
        </p:nvSpPr>
        <p:spPr>
          <a:xfrm>
            <a:off x="5436096" y="3212976"/>
            <a:ext cx="3888432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4</a:t>
            </a:r>
            <a:r>
              <a:rPr lang="ko-KR" altLang="en-US" sz="1600" b="0" i="0" dirty="0">
                <a:solidFill>
                  <a:schemeClr val="tx1"/>
                </a:solidFill>
              </a:rPr>
              <a:t>장 상권분석 서비스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4.1 </a:t>
            </a:r>
            <a:r>
              <a:rPr lang="ko-KR" altLang="en-US" sz="1600" b="0" i="0" dirty="0">
                <a:solidFill>
                  <a:schemeClr val="tx1"/>
                </a:solidFill>
              </a:rPr>
              <a:t>웹서비스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4.2 </a:t>
            </a:r>
            <a:r>
              <a:rPr lang="ko-KR" altLang="en-US" sz="1600" b="0" i="0" dirty="0">
                <a:solidFill>
                  <a:schemeClr val="tx1"/>
                </a:solidFill>
              </a:rPr>
              <a:t>데이터베이스</a:t>
            </a:r>
            <a:endParaRPr lang="en-US" altLang="ko-KR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 </a:t>
            </a:r>
            <a:endParaRPr lang="ko-KR" altLang="en-US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5</a:t>
            </a:r>
            <a:r>
              <a:rPr lang="ko-KR" altLang="en-US" sz="1600" b="0" i="0" dirty="0">
                <a:solidFill>
                  <a:schemeClr val="tx1"/>
                </a:solidFill>
              </a:rPr>
              <a:t>장 결론</a:t>
            </a:r>
          </a:p>
        </p:txBody>
      </p:sp>
    </p:spTree>
    <p:extLst>
      <p:ext uri="{BB962C8B-B14F-4D97-AF65-F5344CB8AC3E}">
        <p14:creationId xmlns:p14="http://schemas.microsoft.com/office/powerpoint/2010/main" val="1131703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675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73543" y="1844824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chemeClr val="tx1"/>
                </a:solidFill>
              </a:rPr>
              <a:t>126</a:t>
            </a:r>
            <a:r>
              <a:rPr lang="ko-KR" altLang="en-US" sz="1600" b="0" i="0" dirty="0">
                <a:solidFill>
                  <a:schemeClr val="tx1"/>
                </a:solidFill>
              </a:rPr>
              <a:t>서버가 복구되고 다시 구현 및 에러 해결</a:t>
            </a:r>
            <a:endParaRPr lang="en-US" altLang="ko-KR" sz="1600" b="0" i="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i="0" dirty="0" err="1">
                <a:solidFill>
                  <a:schemeClr val="tx1"/>
                </a:solidFill>
              </a:rPr>
              <a:t>Commercial_data</a:t>
            </a:r>
            <a:r>
              <a:rPr lang="en-US" altLang="ko-KR" sz="1600" b="0" i="0" dirty="0">
                <a:solidFill>
                  <a:schemeClr val="tx1"/>
                </a:solidFill>
              </a:rPr>
              <a:t>, </a:t>
            </a:r>
            <a:r>
              <a:rPr lang="en-US" altLang="ko-KR" sz="1600" b="0" i="0" dirty="0" err="1">
                <a:solidFill>
                  <a:schemeClr val="tx1"/>
                </a:solidFill>
              </a:rPr>
              <a:t>Store_data</a:t>
            </a:r>
            <a:r>
              <a:rPr lang="en-US" altLang="ko-KR" sz="1600" b="0" i="0" dirty="0">
                <a:solidFill>
                  <a:schemeClr val="tx1"/>
                </a:solidFill>
              </a:rPr>
              <a:t> </a:t>
            </a:r>
            <a:r>
              <a:rPr lang="ko-KR" altLang="en-US" sz="1600" b="0" i="0" dirty="0">
                <a:solidFill>
                  <a:schemeClr val="tx1"/>
                </a:solidFill>
              </a:rPr>
              <a:t>및 다른 모델 수정 및 에러 해결</a:t>
            </a:r>
            <a:endParaRPr lang="en-US" altLang="ko-KR" sz="1600" b="0" i="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/>
                </a:solidFill>
              </a:rPr>
              <a:t>프론트엔드로</a:t>
            </a:r>
            <a:r>
              <a:rPr lang="ko-KR" altLang="en-US" sz="1600" b="0" i="0" dirty="0">
                <a:solidFill>
                  <a:schemeClr val="tx1"/>
                </a:solidFill>
              </a:rPr>
              <a:t> 상권영역</a:t>
            </a:r>
            <a:r>
              <a:rPr lang="en-US" altLang="ko-KR" sz="1600" b="0" i="0" dirty="0">
                <a:solidFill>
                  <a:schemeClr val="tx1"/>
                </a:solidFill>
              </a:rPr>
              <a:t>,</a:t>
            </a:r>
            <a:r>
              <a:rPr lang="ko-KR" altLang="en-US" sz="1600" b="0" i="0" dirty="0">
                <a:solidFill>
                  <a:schemeClr val="tx1"/>
                </a:solidFill>
              </a:rPr>
              <a:t> 추정매출</a:t>
            </a:r>
            <a:r>
              <a:rPr lang="en-US" altLang="ko-KR" sz="1600" b="0" i="0" dirty="0">
                <a:solidFill>
                  <a:schemeClr val="tx1"/>
                </a:solidFill>
              </a:rPr>
              <a:t>, </a:t>
            </a:r>
            <a:r>
              <a:rPr lang="ko-KR" altLang="en-US" sz="1600" b="0" i="0" dirty="0">
                <a:solidFill>
                  <a:schemeClr val="tx1"/>
                </a:solidFill>
              </a:rPr>
              <a:t>점포</a:t>
            </a:r>
            <a:r>
              <a:rPr lang="en-US" altLang="ko-KR" sz="1600" b="0" i="0" dirty="0">
                <a:solidFill>
                  <a:schemeClr val="tx1"/>
                </a:solidFill>
              </a:rPr>
              <a:t>, </a:t>
            </a:r>
            <a:r>
              <a:rPr lang="ko-KR" altLang="en-US" sz="1600" b="0" i="0" dirty="0">
                <a:solidFill>
                  <a:schemeClr val="tx1"/>
                </a:solidFill>
              </a:rPr>
              <a:t>아파트</a:t>
            </a:r>
            <a:r>
              <a:rPr lang="en-US" altLang="ko-KR" sz="1600" b="0" i="0" dirty="0">
                <a:solidFill>
                  <a:schemeClr val="tx1"/>
                </a:solidFill>
              </a:rPr>
              <a:t>, </a:t>
            </a:r>
            <a:r>
              <a:rPr lang="ko-KR" altLang="en-US" sz="1600" b="0" i="0" dirty="0">
                <a:solidFill>
                  <a:schemeClr val="tx1"/>
                </a:solidFill>
              </a:rPr>
              <a:t>유동인구 분석 결과 전달</a:t>
            </a:r>
            <a:endParaRPr lang="en-US" altLang="ko-KR" sz="1600" b="0" i="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chemeClr val="tx1"/>
                </a:solidFill>
              </a:rPr>
              <a:t>프론트엔드에</a:t>
            </a:r>
            <a:r>
              <a:rPr lang="ko-KR" altLang="en-US" sz="1600" b="0" i="0" dirty="0">
                <a:solidFill>
                  <a:schemeClr val="tx1"/>
                </a:solidFill>
              </a:rPr>
              <a:t> 지도와 상권영역 띄우기</a:t>
            </a:r>
            <a:endParaRPr lang="en-US" altLang="ko-KR" sz="1600" b="0" i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D142CE-0CF8-0C9F-B732-06CA8B78D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924944"/>
            <a:ext cx="5292080" cy="37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67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22677" y="1196752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</a:rPr>
              <a:t>상권영역에 </a:t>
            </a:r>
            <a:r>
              <a:rPr lang="en-US" altLang="ko-KR" sz="1600" b="0" i="0" dirty="0">
                <a:solidFill>
                  <a:schemeClr val="tx1"/>
                </a:solidFill>
              </a:rPr>
              <a:t>hover</a:t>
            </a:r>
            <a:r>
              <a:rPr lang="ko-KR" altLang="en-US" sz="1600" b="0" i="0" dirty="0">
                <a:solidFill>
                  <a:schemeClr val="tx1"/>
                </a:solidFill>
              </a:rPr>
              <a:t>하면 상권이름 띄우기</a:t>
            </a:r>
            <a:endParaRPr lang="en-US" altLang="ko-KR" sz="1600" b="0" i="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B16DDF-155A-8B3B-2895-9FB0FE6F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56" y="1679521"/>
            <a:ext cx="7380312" cy="501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6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22677" y="1196752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</a:rPr>
              <a:t>원하는 상권 클릭하면 </a:t>
            </a:r>
            <a:r>
              <a:rPr lang="ko-KR" altLang="en-US" sz="1600" b="0" i="0" dirty="0" err="1">
                <a:solidFill>
                  <a:schemeClr val="tx1"/>
                </a:solidFill>
              </a:rPr>
              <a:t>백엔드로부터</a:t>
            </a:r>
            <a:r>
              <a:rPr lang="ko-KR" altLang="en-US" sz="1600" b="0" i="0" dirty="0">
                <a:solidFill>
                  <a:schemeClr val="tx1"/>
                </a:solidFill>
              </a:rPr>
              <a:t> 데이터 받아와서 띄우기</a:t>
            </a:r>
            <a:endParaRPr lang="en-US" altLang="ko-KR" sz="1600" b="0" i="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C200B0-0623-A413-80FB-BF26609F2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40" y="1772816"/>
            <a:ext cx="8640960" cy="439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82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22677" y="1196752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</a:rPr>
              <a:t>논문</a:t>
            </a:r>
            <a:endParaRPr lang="en-US" altLang="ko-KR" sz="1600" b="0" i="0" dirty="0">
              <a:solidFill>
                <a:schemeClr val="tx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BA4EBAB-B2B8-0D3E-C67C-785A2A1AE506}"/>
              </a:ext>
            </a:extLst>
          </p:cNvPr>
          <p:cNvSpPr txBox="1">
            <a:spLocks/>
          </p:cNvSpPr>
          <p:nvPr/>
        </p:nvSpPr>
        <p:spPr>
          <a:xfrm>
            <a:off x="1259632" y="3717032"/>
            <a:ext cx="3888432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분산 빅데이터 서비스 시스템 구현</a:t>
            </a:r>
            <a:endParaRPr lang="en-US" altLang="ko-KR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1</a:t>
            </a:r>
            <a:r>
              <a:rPr lang="ko-KR" altLang="en-US" sz="1600" b="0" i="0" dirty="0">
                <a:solidFill>
                  <a:schemeClr val="tx1"/>
                </a:solidFill>
              </a:rPr>
              <a:t>장 서론</a:t>
            </a:r>
            <a:endParaRPr lang="en-US" altLang="ko-KR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2</a:t>
            </a:r>
            <a:r>
              <a:rPr lang="ko-KR" altLang="en-US" sz="1600" b="0" i="0" dirty="0">
                <a:solidFill>
                  <a:schemeClr val="tx1"/>
                </a:solidFill>
              </a:rPr>
              <a:t>장 이론적 배경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2.1 MongoDB Clusters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2.2 Celery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2.3 docker</a:t>
            </a:r>
          </a:p>
          <a:p>
            <a:pPr>
              <a:lnSpc>
                <a:spcPct val="150000"/>
              </a:lnSpc>
            </a:pPr>
            <a:endParaRPr lang="en-US" altLang="ko-KR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3</a:t>
            </a:r>
            <a:r>
              <a:rPr lang="ko-KR" altLang="en-US" sz="1600" b="0" i="0" dirty="0">
                <a:solidFill>
                  <a:schemeClr val="tx1"/>
                </a:solidFill>
              </a:rPr>
              <a:t>장 분산 빅데이터 시스템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3.1 MongoDB Clusters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3.2 Celery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3.3 docker </a:t>
            </a:r>
            <a:r>
              <a:rPr lang="ko-KR" altLang="en-US" sz="1600" b="0" i="0" dirty="0">
                <a:solidFill>
                  <a:schemeClr val="tx1"/>
                </a:solidFill>
              </a:rPr>
              <a:t>구성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9F60BE5-B3D1-62EF-9AD2-59505A106226}"/>
              </a:ext>
            </a:extLst>
          </p:cNvPr>
          <p:cNvSpPr txBox="1">
            <a:spLocks/>
          </p:cNvSpPr>
          <p:nvPr/>
        </p:nvSpPr>
        <p:spPr>
          <a:xfrm>
            <a:off x="5436096" y="3789040"/>
            <a:ext cx="3888432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4</a:t>
            </a:r>
            <a:r>
              <a:rPr lang="ko-KR" altLang="en-US" sz="1600" b="0" i="0" dirty="0">
                <a:solidFill>
                  <a:schemeClr val="tx1"/>
                </a:solidFill>
              </a:rPr>
              <a:t>장 상권분석 서비스 시나리오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4.1 </a:t>
            </a:r>
            <a:r>
              <a:rPr lang="ko-KR" altLang="en-US" sz="1600" b="0" i="0" dirty="0">
                <a:solidFill>
                  <a:schemeClr val="tx1"/>
                </a:solidFill>
              </a:rPr>
              <a:t>사용자 관점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4.2 </a:t>
            </a:r>
            <a:r>
              <a:rPr lang="ko-KR" altLang="en-US" sz="1600" b="0" i="0" dirty="0">
                <a:solidFill>
                  <a:schemeClr val="tx1"/>
                </a:solidFill>
              </a:rPr>
              <a:t>시스템 관점</a:t>
            </a:r>
          </a:p>
          <a:p>
            <a:pPr>
              <a:lnSpc>
                <a:spcPct val="150000"/>
              </a:lnSpc>
            </a:pPr>
            <a:r>
              <a:rPr lang="en-US" altLang="ko-KR" sz="1600" b="0" i="0" dirty="0">
                <a:solidFill>
                  <a:schemeClr val="tx1"/>
                </a:solidFill>
              </a:rPr>
              <a:t>  4.3 </a:t>
            </a:r>
            <a:r>
              <a:rPr lang="ko-KR" altLang="en-US" sz="1600" b="0" i="0" dirty="0">
                <a:solidFill>
                  <a:schemeClr val="tx1"/>
                </a:solidFill>
              </a:rPr>
              <a:t>테스트</a:t>
            </a:r>
          </a:p>
          <a:p>
            <a:pPr>
              <a:lnSpc>
                <a:spcPct val="150000"/>
              </a:lnSpc>
            </a:pPr>
            <a:endParaRPr lang="ko-KR" altLang="en-US" sz="16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5</a:t>
            </a:r>
            <a:r>
              <a:rPr lang="ko-KR" altLang="en-US" sz="1600" b="0" i="0" dirty="0">
                <a:solidFill>
                  <a:schemeClr val="tx1"/>
                </a:solidFill>
              </a:rPr>
              <a:t>장 결론 및 향후 계획</a:t>
            </a:r>
          </a:p>
        </p:txBody>
      </p:sp>
    </p:spTree>
    <p:extLst>
      <p:ext uri="{BB962C8B-B14F-4D97-AF65-F5344CB8AC3E}">
        <p14:creationId xmlns:p14="http://schemas.microsoft.com/office/powerpoint/2010/main" val="236303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22677" y="1196752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1</a:t>
            </a:r>
            <a:r>
              <a:rPr lang="ko-KR" altLang="en-US" sz="1600" b="0" i="0" dirty="0">
                <a:solidFill>
                  <a:schemeClr val="tx1"/>
                </a:solidFill>
              </a:rPr>
              <a:t>장 서론</a:t>
            </a:r>
            <a:endParaRPr lang="en-US" altLang="ko-KR" sz="1600" b="0" i="0" dirty="0">
              <a:solidFill>
                <a:schemeClr val="tx1"/>
              </a:solidFill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FBA4EBAB-B2B8-0D3E-C67C-785A2A1AE506}"/>
              </a:ext>
            </a:extLst>
          </p:cNvPr>
          <p:cNvSpPr txBox="1">
            <a:spLocks/>
          </p:cNvSpPr>
          <p:nvPr/>
        </p:nvSpPr>
        <p:spPr>
          <a:xfrm>
            <a:off x="971600" y="1715718"/>
            <a:ext cx="1475780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b="0" i="0" dirty="0" err="1">
                <a:solidFill>
                  <a:schemeClr val="tx1"/>
                </a:solidFill>
              </a:rPr>
              <a:t>상권분석이란</a:t>
            </a:r>
            <a:endParaRPr lang="en-US" altLang="ko-KR" sz="1600" b="0" i="0" dirty="0">
              <a:solidFill>
                <a:schemeClr val="tx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887A349-AD75-7EE1-D883-EC4155433FB9}"/>
              </a:ext>
            </a:extLst>
          </p:cNvPr>
          <p:cNvSpPr txBox="1">
            <a:spLocks/>
          </p:cNvSpPr>
          <p:nvPr/>
        </p:nvSpPr>
        <p:spPr>
          <a:xfrm>
            <a:off x="1115616" y="2420888"/>
            <a:ext cx="7200800" cy="69026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chemeClr val="tx1"/>
                </a:solidFill>
              </a:rPr>
              <a:t>: </a:t>
            </a:r>
            <a:r>
              <a:rPr lang="ko-KR" altLang="en-US" sz="1400" b="0" i="0" dirty="0">
                <a:solidFill>
                  <a:schemeClr val="tx1"/>
                </a:solidFill>
              </a:rPr>
              <a:t>지역이나 적합한 업종을 판단할 수 있도록 해당 지역의 유동 인구</a:t>
            </a:r>
            <a:r>
              <a:rPr lang="en-US" altLang="ko-KR" sz="1400" b="0" i="0" dirty="0">
                <a:solidFill>
                  <a:schemeClr val="tx1"/>
                </a:solidFill>
              </a:rPr>
              <a:t>, </a:t>
            </a:r>
            <a:r>
              <a:rPr lang="ko-KR" altLang="en-US" sz="1400" b="0" i="0" dirty="0">
                <a:solidFill>
                  <a:schemeClr val="tx1"/>
                </a:solidFill>
              </a:rPr>
              <a:t>매출액</a:t>
            </a:r>
            <a:r>
              <a:rPr lang="en-US" altLang="ko-KR" sz="1400" b="0" i="0" dirty="0">
                <a:solidFill>
                  <a:schemeClr val="tx1"/>
                </a:solidFill>
              </a:rPr>
              <a:t>, </a:t>
            </a:r>
            <a:r>
              <a:rPr lang="ko-KR" altLang="en-US" sz="1400" b="0" i="0" dirty="0">
                <a:solidFill>
                  <a:schemeClr val="tx1"/>
                </a:solidFill>
              </a:rPr>
              <a:t>업종</a:t>
            </a:r>
            <a:r>
              <a:rPr lang="en-US" altLang="ko-KR" sz="1400" b="0" i="0" dirty="0">
                <a:solidFill>
                  <a:schemeClr val="tx1"/>
                </a:solidFill>
              </a:rPr>
              <a:t>, </a:t>
            </a:r>
            <a:r>
              <a:rPr lang="ko-KR" altLang="en-US" sz="1400" b="0" i="0" dirty="0">
                <a:solidFill>
                  <a:schemeClr val="tx1"/>
                </a:solidFill>
              </a:rPr>
              <a:t>연령대 분포 등을 분석한 것</a:t>
            </a:r>
            <a:endParaRPr lang="en-US" altLang="ko-KR" sz="1400" b="0" i="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0" i="0" dirty="0">
                <a:solidFill>
                  <a:schemeClr val="tx1"/>
                </a:solidFill>
              </a:rPr>
              <a:t>: </a:t>
            </a:r>
            <a:r>
              <a:rPr lang="ko-KR" altLang="en-US" sz="1400" b="0" i="0" dirty="0">
                <a:solidFill>
                  <a:schemeClr val="tx1"/>
                </a:solidFill>
              </a:rPr>
              <a:t>상권분석은 위험률 최소화</a:t>
            </a:r>
            <a:r>
              <a:rPr lang="en-US" altLang="ko-KR" sz="1400" b="0" i="0" dirty="0">
                <a:solidFill>
                  <a:schemeClr val="tx1"/>
                </a:solidFill>
              </a:rPr>
              <a:t>, </a:t>
            </a:r>
            <a:r>
              <a:rPr lang="ko-KR" altLang="en-US" sz="1400" b="0" i="0" dirty="0">
                <a:solidFill>
                  <a:schemeClr val="tx1"/>
                </a:solidFill>
              </a:rPr>
              <a:t>판매 </a:t>
            </a:r>
            <a:r>
              <a:rPr lang="ko-KR" altLang="en-US" sz="1400" b="0" i="0" dirty="0" err="1">
                <a:solidFill>
                  <a:schemeClr val="tx1"/>
                </a:solidFill>
              </a:rPr>
              <a:t>예상량</a:t>
            </a:r>
            <a:r>
              <a:rPr lang="ko-KR" altLang="en-US" sz="1400" b="0" i="0" dirty="0">
                <a:solidFill>
                  <a:schemeClr val="tx1"/>
                </a:solidFill>
              </a:rPr>
              <a:t> 추정</a:t>
            </a:r>
            <a:r>
              <a:rPr lang="en-US" altLang="ko-KR" sz="1400" b="0" i="0" dirty="0">
                <a:solidFill>
                  <a:schemeClr val="tx1"/>
                </a:solidFill>
              </a:rPr>
              <a:t>, </a:t>
            </a:r>
            <a:r>
              <a:rPr lang="ko-KR" altLang="en-US" sz="1400" b="0" i="0" dirty="0">
                <a:solidFill>
                  <a:schemeClr val="tx1"/>
                </a:solidFill>
              </a:rPr>
              <a:t>시장 파악</a:t>
            </a:r>
            <a:r>
              <a:rPr lang="en-US" altLang="ko-KR" sz="1400" b="0" i="0" dirty="0">
                <a:solidFill>
                  <a:schemeClr val="tx1"/>
                </a:solidFill>
              </a:rPr>
              <a:t>, </a:t>
            </a:r>
            <a:r>
              <a:rPr lang="ko-KR" altLang="en-US" sz="1400" b="0" i="0" dirty="0">
                <a:solidFill>
                  <a:schemeClr val="tx1"/>
                </a:solidFill>
              </a:rPr>
              <a:t>입지 전략 전개 등의 이유로 필요</a:t>
            </a:r>
            <a:endParaRPr lang="en-US" altLang="ko-KR" sz="1400" b="0" i="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38AF51-C06E-125B-0595-E263F4633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8" y="3595972"/>
            <a:ext cx="3977435" cy="29657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7B6CA2-255E-4032-CE4C-3B13DF88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12" y="3595972"/>
            <a:ext cx="3852044" cy="294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1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22677" y="1196752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2</a:t>
            </a:r>
            <a:r>
              <a:rPr lang="ko-KR" altLang="en-US" sz="1600" b="0" i="0" dirty="0">
                <a:solidFill>
                  <a:schemeClr val="tx1"/>
                </a:solidFill>
              </a:rPr>
              <a:t>장 이론적 배경 </a:t>
            </a:r>
            <a:r>
              <a:rPr lang="en-US" altLang="ko-KR" sz="1600" b="0" i="0" dirty="0">
                <a:solidFill>
                  <a:schemeClr val="tx1"/>
                </a:solidFill>
              </a:rPr>
              <a:t>- MongoDB Clusters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11D31E-3EF9-F953-D16F-7952CA17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375446"/>
            <a:ext cx="4113584" cy="302855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972FAB-9667-977D-187A-85211F115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640575"/>
            <a:ext cx="3240360" cy="24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61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22677" y="1196752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2</a:t>
            </a:r>
            <a:r>
              <a:rPr lang="ko-KR" altLang="en-US" sz="1600" b="0" i="0" dirty="0">
                <a:solidFill>
                  <a:schemeClr val="tx1"/>
                </a:solidFill>
              </a:rPr>
              <a:t>장 이론적 배경 </a:t>
            </a:r>
            <a:r>
              <a:rPr lang="en-US" altLang="ko-KR" sz="1600" b="0" i="0" dirty="0">
                <a:solidFill>
                  <a:schemeClr val="tx1"/>
                </a:solidFill>
              </a:rPr>
              <a:t>- Celery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6583F-9F03-7B7F-4CC3-6C0AB3C80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789" y="2348880"/>
            <a:ext cx="649842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9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4">
            <a:extLst>
              <a:ext uri="{FF2B5EF4-FFF2-40B4-BE49-F238E27FC236}">
                <a16:creationId xmlns:a16="http://schemas.microsoft.com/office/drawing/2014/main" id="{5C7DA314-E563-13A5-E34D-F1A5B014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158820"/>
            <a:ext cx="8137525" cy="707886"/>
          </a:xfrm>
        </p:spPr>
        <p:txBody>
          <a:bodyPr/>
          <a:lstStyle/>
          <a:p>
            <a:r>
              <a:rPr lang="ko-KR" altLang="en-US" dirty="0">
                <a:solidFill>
                  <a:schemeClr val="accent6">
                    <a:lumMod val="50000"/>
                  </a:schemeClr>
                </a:solidFill>
              </a:rPr>
              <a:t>상권분석</a:t>
            </a: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1D095610-E9C1-47DC-2B2C-AD0B8EC1C30B}"/>
              </a:ext>
            </a:extLst>
          </p:cNvPr>
          <p:cNvSpPr txBox="1">
            <a:spLocks/>
          </p:cNvSpPr>
          <p:nvPr/>
        </p:nvSpPr>
        <p:spPr>
          <a:xfrm>
            <a:off x="722677" y="1196752"/>
            <a:ext cx="8154819" cy="37784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>
            <a:noAutofit/>
          </a:bodyPr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000066"/>
                </a:solidFill>
                <a:latin typeface="HY헤드라인M"/>
                <a:ea typeface="HY헤드라인M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chemeClr val="tx1"/>
                </a:solidFill>
              </a:rPr>
              <a:t>제 </a:t>
            </a:r>
            <a:r>
              <a:rPr lang="en-US" altLang="ko-KR" sz="1600" b="0" i="0" dirty="0">
                <a:solidFill>
                  <a:schemeClr val="tx1"/>
                </a:solidFill>
              </a:rPr>
              <a:t>3</a:t>
            </a:r>
            <a:r>
              <a:rPr lang="ko-KR" altLang="en-US" sz="1600" b="0" i="0" dirty="0">
                <a:solidFill>
                  <a:schemeClr val="tx1"/>
                </a:solidFill>
              </a:rPr>
              <a:t>장 분산 빅데이터 시스템 </a:t>
            </a:r>
            <a:r>
              <a:rPr lang="en-US" altLang="ko-KR" sz="1600" b="0" i="0" dirty="0">
                <a:solidFill>
                  <a:schemeClr val="tx1"/>
                </a:solidFill>
              </a:rPr>
              <a:t>- MongoDB Clusters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A63AE2-1AA8-E0B2-CB66-A0CDF01C6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420888"/>
            <a:ext cx="8244408" cy="312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7864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실사대비 보고자료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3399FF"/>
      </a:hlink>
      <a:folHlink>
        <a:srgbClr val="B2B2B2"/>
      </a:folHlink>
    </a:clrScheme>
    <a:fontScheme name="실사대비 보고자료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1" sz="24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Times New Roman"/>
            <a:ea typeface="굴림"/>
          </a:defRPr>
        </a:defPPr>
      </a:lstStyle>
    </a:spDef>
    <a:lnDef>
      <a:spPr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1" lang="ko-KR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Times New Roman"/>
            <a:ea typeface="굴림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실사대비 보고자료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25891</TotalTime>
  <Words>622</Words>
  <Application>Microsoft Office PowerPoint</Application>
  <PresentationFormat>화면 슬라이드 쇼(4:3)</PresentationFormat>
  <Paragraphs>84</Paragraphs>
  <Slides>14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HY헤드라인M</vt:lpstr>
      <vt:lpstr>굴림</vt:lpstr>
      <vt:lpstr>맑은 고딕</vt:lpstr>
      <vt:lpstr>Arial</vt:lpstr>
      <vt:lpstr>Times New Roman</vt:lpstr>
      <vt:lpstr>Wingdings</vt:lpstr>
      <vt:lpstr>Default Theme</vt:lpstr>
      <vt:lpstr>상권분석</vt:lpstr>
      <vt:lpstr>상권분석</vt:lpstr>
      <vt:lpstr>상권분석</vt:lpstr>
      <vt:lpstr>상권분석</vt:lpstr>
      <vt:lpstr>상권분석</vt:lpstr>
      <vt:lpstr>상권분석</vt:lpstr>
      <vt:lpstr>상권분석</vt:lpstr>
      <vt:lpstr>상권분석</vt:lpstr>
      <vt:lpstr>상권분석</vt:lpstr>
      <vt:lpstr>상권분석</vt:lpstr>
      <vt:lpstr>상권분석</vt:lpstr>
      <vt:lpstr>상권분석</vt:lpstr>
      <vt:lpstr>상권분석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1234</dc:title>
  <dc:creator>Nineking</dc:creator>
  <cp:lastModifiedBy>강민서</cp:lastModifiedBy>
  <cp:revision>1656</cp:revision>
  <cp:lastPrinted>2016-11-01T07:29:09Z</cp:lastPrinted>
  <dcterms:created xsi:type="dcterms:W3CDTF">2013-09-09T21:16:08Z</dcterms:created>
  <dcterms:modified xsi:type="dcterms:W3CDTF">2023-10-26T10:59:38Z</dcterms:modified>
</cp:coreProperties>
</file>